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7"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4/25/2019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3818D-106A-4F3F-B306-2AC2C14CE710}"/>
              </a:ext>
            </a:extLst>
          </p:cNvPr>
          <p:cNvSpPr>
            <a:spLocks noGrp="1"/>
          </p:cNvSpPr>
          <p:nvPr>
            <p:ph type="ctrTitle"/>
          </p:nvPr>
        </p:nvSpPr>
        <p:spPr>
          <a:xfrm>
            <a:off x="2041003" y="1964267"/>
            <a:ext cx="7197726" cy="2421464"/>
          </a:xfrm>
        </p:spPr>
        <p:txBody>
          <a:bodyPr>
            <a:normAutofit/>
          </a:bodyPr>
          <a:lstStyle/>
          <a:p>
            <a:pPr algn="ctr"/>
            <a:r>
              <a:rPr lang="en-US" sz="5400" dirty="0">
                <a:latin typeface="Arial" panose="020B0604020202020204" pitchFamily="34" charset="0"/>
                <a:cs typeface="Arial" panose="020B0604020202020204" pitchFamily="34" charset="0"/>
              </a:rPr>
              <a:t>The American Legion Post 22 </a:t>
            </a:r>
          </a:p>
        </p:txBody>
      </p:sp>
      <p:sp>
        <p:nvSpPr>
          <p:cNvPr id="3" name="Subtitle 2">
            <a:extLst>
              <a:ext uri="{FF2B5EF4-FFF2-40B4-BE49-F238E27FC236}">
                <a16:creationId xmlns:a16="http://schemas.microsoft.com/office/drawing/2014/main" id="{EAB39031-6AF1-4DA1-BBCB-CB8CFD14929F}"/>
              </a:ext>
            </a:extLst>
          </p:cNvPr>
          <p:cNvSpPr>
            <a:spLocks noGrp="1"/>
          </p:cNvSpPr>
          <p:nvPr>
            <p:ph type="subTitle" idx="1"/>
          </p:nvPr>
        </p:nvSpPr>
        <p:spPr>
          <a:xfrm>
            <a:off x="2052572" y="4385732"/>
            <a:ext cx="7197726" cy="1405467"/>
          </a:xfrm>
        </p:spPr>
        <p:txBody>
          <a:bodyPr>
            <a:normAutofit/>
          </a:bodyPr>
          <a:lstStyle/>
          <a:p>
            <a:pPr algn="ctr"/>
            <a:r>
              <a:rPr lang="en-US" sz="2000" dirty="0">
                <a:latin typeface="Arial" panose="020B0604020202020204" pitchFamily="34" charset="0"/>
                <a:cs typeface="Arial" panose="020B0604020202020204" pitchFamily="34" charset="0"/>
              </a:rPr>
              <a:t>A little about us</a:t>
            </a:r>
          </a:p>
        </p:txBody>
      </p:sp>
      <p:pic>
        <p:nvPicPr>
          <p:cNvPr id="5" name="Picture 4">
            <a:extLst>
              <a:ext uri="{FF2B5EF4-FFF2-40B4-BE49-F238E27FC236}">
                <a16:creationId xmlns:a16="http://schemas.microsoft.com/office/drawing/2014/main" id="{4D97EB67-F4BB-434D-892D-96797A4F1175}"/>
              </a:ext>
            </a:extLst>
          </p:cNvPr>
          <p:cNvPicPr>
            <a:picLocks noChangeAspect="1"/>
          </p:cNvPicPr>
          <p:nvPr/>
        </p:nvPicPr>
        <p:blipFill>
          <a:blip r:embed="rId2"/>
          <a:stretch>
            <a:fillRect/>
          </a:stretch>
        </p:blipFill>
        <p:spPr>
          <a:xfrm>
            <a:off x="155337" y="124954"/>
            <a:ext cx="2112224" cy="2112224"/>
          </a:xfrm>
          <a:prstGeom prst="rect">
            <a:avLst/>
          </a:prstGeom>
        </p:spPr>
      </p:pic>
      <p:pic>
        <p:nvPicPr>
          <p:cNvPr id="8" name="Picture 7">
            <a:extLst>
              <a:ext uri="{FF2B5EF4-FFF2-40B4-BE49-F238E27FC236}">
                <a16:creationId xmlns:a16="http://schemas.microsoft.com/office/drawing/2014/main" id="{D90FAD3A-1219-42EE-A6AA-A914BC46993B}"/>
              </a:ext>
            </a:extLst>
          </p:cNvPr>
          <p:cNvPicPr>
            <a:picLocks noChangeAspect="1"/>
          </p:cNvPicPr>
          <p:nvPr/>
        </p:nvPicPr>
        <p:blipFill>
          <a:blip r:embed="rId3"/>
          <a:stretch>
            <a:fillRect/>
          </a:stretch>
        </p:blipFill>
        <p:spPr>
          <a:xfrm>
            <a:off x="9648761" y="-163909"/>
            <a:ext cx="2802937" cy="2802937"/>
          </a:xfrm>
          <a:prstGeom prst="rect">
            <a:avLst/>
          </a:prstGeom>
        </p:spPr>
      </p:pic>
      <p:pic>
        <p:nvPicPr>
          <p:cNvPr id="9" name="Picture 8">
            <a:extLst>
              <a:ext uri="{FF2B5EF4-FFF2-40B4-BE49-F238E27FC236}">
                <a16:creationId xmlns:a16="http://schemas.microsoft.com/office/drawing/2014/main" id="{22DC4874-E3C8-4CE6-81E2-73C55DD1BDEC}"/>
              </a:ext>
            </a:extLst>
          </p:cNvPr>
          <p:cNvPicPr>
            <a:picLocks noChangeAspect="1"/>
          </p:cNvPicPr>
          <p:nvPr/>
        </p:nvPicPr>
        <p:blipFill>
          <a:blip r:embed="rId4"/>
          <a:stretch>
            <a:fillRect/>
          </a:stretch>
        </p:blipFill>
        <p:spPr>
          <a:xfrm>
            <a:off x="8819256" y="2202711"/>
            <a:ext cx="2864636" cy="2858668"/>
          </a:xfrm>
          <a:prstGeom prst="rect">
            <a:avLst/>
          </a:prstGeom>
        </p:spPr>
      </p:pic>
      <p:pic>
        <p:nvPicPr>
          <p:cNvPr id="11" name="Picture 10">
            <a:extLst>
              <a:ext uri="{FF2B5EF4-FFF2-40B4-BE49-F238E27FC236}">
                <a16:creationId xmlns:a16="http://schemas.microsoft.com/office/drawing/2014/main" id="{072767A9-7F33-4562-A3E2-82F6AD4FE205}"/>
              </a:ext>
            </a:extLst>
          </p:cNvPr>
          <p:cNvPicPr>
            <a:picLocks noChangeAspect="1"/>
          </p:cNvPicPr>
          <p:nvPr/>
        </p:nvPicPr>
        <p:blipFill>
          <a:blip r:embed="rId5"/>
          <a:stretch>
            <a:fillRect/>
          </a:stretch>
        </p:blipFill>
        <p:spPr>
          <a:xfrm>
            <a:off x="7958791" y="4864411"/>
            <a:ext cx="1998723" cy="1998723"/>
          </a:xfrm>
          <a:prstGeom prst="rect">
            <a:avLst/>
          </a:prstGeom>
        </p:spPr>
      </p:pic>
    </p:spTree>
    <p:extLst>
      <p:ext uri="{BB962C8B-B14F-4D97-AF65-F5344CB8AC3E}">
        <p14:creationId xmlns:p14="http://schemas.microsoft.com/office/powerpoint/2010/main" val="372214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DBF7-4426-43D0-904E-D5F488EAFA03}"/>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History of the American legion</a:t>
            </a:r>
          </a:p>
        </p:txBody>
      </p:sp>
      <p:sp>
        <p:nvSpPr>
          <p:cNvPr id="3" name="Content Placeholder 2">
            <a:extLst>
              <a:ext uri="{FF2B5EF4-FFF2-40B4-BE49-F238E27FC236}">
                <a16:creationId xmlns:a16="http://schemas.microsoft.com/office/drawing/2014/main" id="{E5D4EE54-69EA-44C3-BB6C-FB02D2D62484}"/>
              </a:ext>
            </a:extLst>
          </p:cNvPr>
          <p:cNvSpPr>
            <a:spLocks noGrp="1"/>
          </p:cNvSpPr>
          <p:nvPr>
            <p:ph idx="1"/>
          </p:nvPr>
        </p:nvSpPr>
        <p:spPr>
          <a:xfrm>
            <a:off x="685801" y="1828800"/>
            <a:ext cx="10131425" cy="5029200"/>
          </a:xfrm>
        </p:spPr>
        <p:txBody>
          <a:bodyPr>
            <a:normAutofit fontScale="85000" lnSpcReduction="10000"/>
          </a:bodyPr>
          <a:lstStyle/>
          <a:p>
            <a:r>
              <a:rPr lang="en-US" sz="2400" dirty="0">
                <a:latin typeface="Arial" panose="020B0604020202020204" pitchFamily="34" charset="0"/>
                <a:cs typeface="Arial" panose="020B0604020202020204" pitchFamily="34" charset="0"/>
              </a:rPr>
              <a:t>The American Legion was chartered by Congress in 1919 as a patriotic veterans organization.</a:t>
            </a:r>
          </a:p>
          <a:p>
            <a:pPr lvl="1"/>
            <a:r>
              <a:rPr lang="en-US" sz="2400" dirty="0">
                <a:latin typeface="Arial" panose="020B0604020202020204" pitchFamily="34" charset="0"/>
                <a:cs typeface="Arial" panose="020B0604020202020204" pitchFamily="34" charset="0"/>
              </a:rPr>
              <a:t>Focusing on service to veterans, servicemembers and communities</a:t>
            </a:r>
          </a:p>
          <a:p>
            <a:pPr lvl="1"/>
            <a:r>
              <a:rPr lang="en-US" sz="2400" dirty="0">
                <a:latin typeface="Arial" panose="020B0604020202020204" pitchFamily="34" charset="0"/>
                <a:cs typeface="Arial" panose="020B0604020202020204" pitchFamily="34" charset="0"/>
              </a:rPr>
              <a:t>The Legion evolved from a group of war-weary veterans of World War I into one of the most influential nonprofit groups in the United States. </a:t>
            </a:r>
          </a:p>
          <a:p>
            <a:pPr lvl="1"/>
            <a:r>
              <a:rPr lang="en-US" sz="2400" dirty="0">
                <a:latin typeface="Arial" panose="020B0604020202020204" pitchFamily="34" charset="0"/>
                <a:cs typeface="Arial" panose="020B0604020202020204" pitchFamily="34" charset="0"/>
              </a:rPr>
              <a:t>Membership swiftly grew to over 1 million, and local posts sprang up across the country. </a:t>
            </a:r>
          </a:p>
          <a:p>
            <a:pPr lvl="1"/>
            <a:r>
              <a:rPr lang="en-US" sz="2400" dirty="0">
                <a:latin typeface="Arial" panose="020B0604020202020204" pitchFamily="34" charset="0"/>
                <a:cs typeface="Arial" panose="020B0604020202020204" pitchFamily="34" charset="0"/>
              </a:rPr>
              <a:t>Today, membership stands at over 2 million in more than 13,000 posts worldwide. </a:t>
            </a:r>
          </a:p>
          <a:p>
            <a:pPr lvl="2"/>
            <a:r>
              <a:rPr lang="en-US" sz="2400" dirty="0">
                <a:latin typeface="Arial" panose="020B0604020202020204" pitchFamily="34" charset="0"/>
                <a:cs typeface="Arial" panose="020B0604020202020204" pitchFamily="34" charset="0"/>
              </a:rPr>
              <a:t>The posts are organized into 55 departments: one each for the 50 states, along with the District of Columbia, Puerto Rico, France, Mexico and the Philippines.</a:t>
            </a:r>
          </a:p>
          <a:p>
            <a:r>
              <a:rPr lang="en-US" sz="2400" dirty="0">
                <a:latin typeface="Arial" panose="020B0604020202020204" pitchFamily="34" charset="0"/>
                <a:cs typeface="Arial" panose="020B0604020202020204" pitchFamily="34" charset="0"/>
              </a:rPr>
              <a:t>Over the years, the Legion has influenced considerable social change in America</a:t>
            </a:r>
          </a:p>
          <a:p>
            <a:pPr lvl="1"/>
            <a:r>
              <a:rPr lang="en-US" sz="2400" dirty="0">
                <a:latin typeface="Arial" panose="020B0604020202020204" pitchFamily="34" charset="0"/>
                <a:cs typeface="Arial" panose="020B0604020202020204" pitchFamily="34" charset="0"/>
              </a:rPr>
              <a:t> won hundreds of benefits for veterans and produced many important programs for children and youth.</a:t>
            </a:r>
          </a:p>
          <a:p>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230445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DBF7-4426-43D0-904E-D5F488EAFA03}"/>
              </a:ext>
            </a:extLst>
          </p:cNvPr>
          <p:cNvSpPr>
            <a:spLocks noGrp="1"/>
          </p:cNvSpPr>
          <p:nvPr>
            <p:ph type="title"/>
          </p:nvPr>
        </p:nvSpPr>
        <p:spPr>
          <a:xfrm>
            <a:off x="685802" y="609600"/>
            <a:ext cx="6282266" cy="1456267"/>
          </a:xfrm>
        </p:spPr>
        <p:txBody>
          <a:bodyPr>
            <a:normAutofit/>
          </a:bodyPr>
          <a:lstStyle/>
          <a:p>
            <a:r>
              <a:rPr lang="en-US" sz="4000">
                <a:latin typeface="Arial" panose="020B0604020202020204" pitchFamily="34" charset="0"/>
                <a:cs typeface="Arial" panose="020B0604020202020204" pitchFamily="34" charset="0"/>
              </a:rPr>
              <a:t>History of Post 22</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5D4EE54-69EA-44C3-BB6C-FB02D2D62484}"/>
              </a:ext>
            </a:extLst>
          </p:cNvPr>
          <p:cNvSpPr>
            <a:spLocks noGrp="1"/>
          </p:cNvSpPr>
          <p:nvPr>
            <p:ph idx="1"/>
          </p:nvPr>
        </p:nvSpPr>
        <p:spPr>
          <a:xfrm>
            <a:off x="685802" y="2142067"/>
            <a:ext cx="6282266" cy="3649133"/>
          </a:xfrm>
        </p:spPr>
        <p:txBody>
          <a:bodyPr>
            <a:normAutofit/>
          </a:bodyPr>
          <a:lstStyle/>
          <a:p>
            <a:r>
              <a:rPr lang="en-US" sz="2000">
                <a:latin typeface="Arial" panose="020B0604020202020204" pitchFamily="34" charset="0"/>
                <a:cs typeface="Arial" panose="020B0604020202020204" pitchFamily="34" charset="0"/>
              </a:rPr>
              <a:t>Post 22 was chartered on July 14</a:t>
            </a:r>
            <a:r>
              <a:rPr lang="en-US" sz="2000" baseline="30000">
                <a:latin typeface="Arial" panose="020B0604020202020204" pitchFamily="34" charset="0"/>
                <a:cs typeface="Arial" panose="020B0604020202020204" pitchFamily="34" charset="0"/>
              </a:rPr>
              <a:t>th</a:t>
            </a:r>
            <a:r>
              <a:rPr lang="en-US" sz="2000">
                <a:latin typeface="Arial" panose="020B0604020202020204" pitchFamily="34" charset="0"/>
                <a:cs typeface="Arial" panose="020B0604020202020204" pitchFamily="34" charset="0"/>
              </a:rPr>
              <a:t>, 1919.  </a:t>
            </a:r>
          </a:p>
          <a:p>
            <a:r>
              <a:rPr lang="en-US" sz="2000">
                <a:latin typeface="Arial" panose="020B0604020202020204" pitchFamily="34" charset="0"/>
                <a:cs typeface="Arial" panose="020B0604020202020204" pitchFamily="34" charset="0"/>
              </a:rPr>
              <a:t>We have over 600 members and are the 2</a:t>
            </a:r>
            <a:r>
              <a:rPr lang="en-US" sz="2000" baseline="30000">
                <a:latin typeface="Arial" panose="020B0604020202020204" pitchFamily="34" charset="0"/>
                <a:cs typeface="Arial" panose="020B0604020202020204" pitchFamily="34" charset="0"/>
              </a:rPr>
              <a:t>nd</a:t>
            </a:r>
            <a:r>
              <a:rPr lang="en-US" sz="2000">
                <a:latin typeface="Arial" panose="020B0604020202020204" pitchFamily="34" charset="0"/>
                <a:cs typeface="Arial" panose="020B0604020202020204" pitchFamily="34" charset="0"/>
              </a:rPr>
              <a:t> largest Legion Post in South Dakota</a:t>
            </a:r>
          </a:p>
          <a:p>
            <a:r>
              <a:rPr lang="en-US" sz="2000">
                <a:latin typeface="Arial" panose="020B0604020202020204" pitchFamily="34" charset="0"/>
                <a:cs typeface="Arial" panose="020B0604020202020204" pitchFamily="34" charset="0"/>
              </a:rPr>
              <a:t>Every member of this Post spent part of their lives as a member of the United States Armed Forces.  </a:t>
            </a:r>
          </a:p>
          <a:p>
            <a:pPr lvl="1"/>
            <a:r>
              <a:rPr lang="en-US" sz="2000">
                <a:latin typeface="Arial" panose="020B0604020202020204" pitchFamily="34" charset="0"/>
                <a:cs typeface="Arial" panose="020B0604020202020204" pitchFamily="34" charset="0"/>
              </a:rPr>
              <a:t>Each was/is willing to make the ultimate sacrifice for their country.</a:t>
            </a:r>
          </a:p>
          <a:p>
            <a:pPr lvl="1"/>
            <a:r>
              <a:rPr lang="en-US" sz="2000">
                <a:latin typeface="Arial" panose="020B0604020202020204" pitchFamily="34" charset="0"/>
                <a:cs typeface="Arial" panose="020B0604020202020204" pitchFamily="34" charset="0"/>
              </a:rPr>
              <a:t>As members of The American Legion, our service to country and community continues.</a:t>
            </a:r>
          </a:p>
          <a:p>
            <a:endParaRPr lang="en-US" dirty="0">
              <a:latin typeface="Arial" panose="020B0604020202020204" pitchFamily="34" charset="0"/>
              <a:cs typeface="Arial" panose="020B0604020202020204" pitchFamily="34" charset="0"/>
            </a:endParaRPr>
          </a:p>
        </p:txBody>
      </p:sp>
      <p:pic>
        <p:nvPicPr>
          <p:cNvPr id="5" name="Picture 4" descr="A building that has a sign on the side of a road&#10;&#10;Description automatically generated">
            <a:extLst>
              <a:ext uri="{FF2B5EF4-FFF2-40B4-BE49-F238E27FC236}">
                <a16:creationId xmlns:a16="http://schemas.microsoft.com/office/drawing/2014/main" id="{BC5FF0B4-DC8D-4452-BAF4-F9A653175BCB}"/>
              </a:ext>
            </a:extLst>
          </p:cNvPr>
          <p:cNvPicPr>
            <a:picLocks noChangeAspect="1"/>
          </p:cNvPicPr>
          <p:nvPr/>
        </p:nvPicPr>
        <p:blipFill>
          <a:blip r:embed="rId3"/>
          <a:stretch>
            <a:fillRect/>
          </a:stretch>
        </p:blipFill>
        <p:spPr>
          <a:xfrm>
            <a:off x="7590935" y="2309807"/>
            <a:ext cx="4324473" cy="271360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23756761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DBF7-4426-43D0-904E-D5F488EAFA03}"/>
              </a:ext>
            </a:extLst>
          </p:cNvPr>
          <p:cNvSpPr>
            <a:spLocks noGrp="1"/>
          </p:cNvSpPr>
          <p:nvPr>
            <p:ph type="title"/>
          </p:nvPr>
        </p:nvSpPr>
        <p:spPr>
          <a:xfrm>
            <a:off x="685801" y="1030289"/>
            <a:ext cx="6814749" cy="1035578"/>
          </a:xfrm>
        </p:spPr>
        <p:txBody>
          <a:bodyPr>
            <a:noAutofit/>
          </a:bodyPr>
          <a:lstStyle/>
          <a:p>
            <a:r>
              <a:rPr lang="en-US" sz="4000" dirty="0">
                <a:latin typeface="Arial" panose="020B0604020202020204" pitchFamily="34" charset="0"/>
                <a:cs typeface="Arial" panose="020B0604020202020204" pitchFamily="34" charset="0"/>
              </a:rPr>
              <a:t>Post 22 as an organization</a:t>
            </a:r>
          </a:p>
        </p:txBody>
      </p:sp>
      <p:sp>
        <p:nvSpPr>
          <p:cNvPr id="3" name="Content Placeholder 2">
            <a:extLst>
              <a:ext uri="{FF2B5EF4-FFF2-40B4-BE49-F238E27FC236}">
                <a16:creationId xmlns:a16="http://schemas.microsoft.com/office/drawing/2014/main" id="{E5D4EE54-69EA-44C3-BB6C-FB02D2D62484}"/>
              </a:ext>
            </a:extLst>
          </p:cNvPr>
          <p:cNvSpPr>
            <a:spLocks noGrp="1"/>
          </p:cNvSpPr>
          <p:nvPr>
            <p:ph idx="1"/>
          </p:nvPr>
        </p:nvSpPr>
        <p:spPr>
          <a:xfrm>
            <a:off x="685801" y="2142067"/>
            <a:ext cx="7752143" cy="4513376"/>
          </a:xfrm>
        </p:spPr>
        <p:txBody>
          <a:bodyPr>
            <a:noAutofit/>
          </a:bodyPr>
          <a:lstStyle/>
          <a:p>
            <a:r>
              <a:rPr lang="en-US" sz="2000" dirty="0">
                <a:latin typeface="Arial" panose="020B0604020202020204" pitchFamily="34" charset="0"/>
                <a:cs typeface="Arial" panose="020B0604020202020204" pitchFamily="34" charset="0"/>
              </a:rPr>
              <a:t>This Post also has organizations within the organization.</a:t>
            </a:r>
          </a:p>
          <a:p>
            <a:pPr lvl="1"/>
            <a:r>
              <a:rPr lang="en-US" sz="2000" b="1" dirty="0">
                <a:latin typeface="Arial" panose="020B0604020202020204" pitchFamily="34" charset="0"/>
                <a:cs typeface="Arial" panose="020B0604020202020204" pitchFamily="34" charset="0"/>
              </a:rPr>
              <a:t>American Legion Auxiliary</a:t>
            </a:r>
            <a:r>
              <a:rPr lang="en-US" sz="2000" dirty="0">
                <a:latin typeface="Arial" panose="020B0604020202020204" pitchFamily="34" charset="0"/>
                <a:cs typeface="Arial" panose="020B0604020202020204" pitchFamily="34" charset="0"/>
              </a:rPr>
              <a:t>:  Wives/daughters/female family members of those who’ve served.</a:t>
            </a:r>
          </a:p>
          <a:p>
            <a:pPr lvl="2"/>
            <a:r>
              <a:rPr lang="en-US" sz="2000" dirty="0">
                <a:latin typeface="Arial" panose="020B0604020202020204" pitchFamily="34" charset="0"/>
                <a:cs typeface="Arial" panose="020B0604020202020204" pitchFamily="34" charset="0"/>
              </a:rPr>
              <a:t>The Auxiliary administers hundreds of volunteer programs, gives tens of thousands of hours to its communities and to veterans, and raises millions of dollars to support its own programs.</a:t>
            </a:r>
          </a:p>
          <a:p>
            <a:pPr lvl="1"/>
            <a:r>
              <a:rPr lang="en-US" sz="2000" b="1" dirty="0">
                <a:latin typeface="Arial" panose="020B0604020202020204" pitchFamily="34" charset="0"/>
                <a:cs typeface="Arial" panose="020B0604020202020204" pitchFamily="34" charset="0"/>
              </a:rPr>
              <a:t>Sons of The American Legion</a:t>
            </a:r>
            <a:r>
              <a:rPr lang="en-US" sz="2000" dirty="0">
                <a:latin typeface="Arial" panose="020B0604020202020204" pitchFamily="34" charset="0"/>
                <a:cs typeface="Arial" panose="020B0604020202020204" pitchFamily="34" charset="0"/>
              </a:rPr>
              <a:t>:  Sons/nephews/male family members who haven’t served in the military.</a:t>
            </a:r>
          </a:p>
          <a:p>
            <a:pPr lvl="2"/>
            <a:r>
              <a:rPr lang="en-US" sz="2000" dirty="0">
                <a:latin typeface="Arial" panose="020B0604020202020204" pitchFamily="34" charset="0"/>
                <a:cs typeface="Arial" panose="020B0604020202020204" pitchFamily="34" charset="0"/>
              </a:rPr>
              <a:t>Founded in 1932, Sons of The American Legion exists to honor the service and sacrifice of Legionnaires.</a:t>
            </a:r>
          </a:p>
          <a:p>
            <a:endParaRPr lang="en-US" sz="2000" dirty="0">
              <a:latin typeface="Arial" panose="020B0604020202020204" pitchFamily="34" charset="0"/>
              <a:cs typeface="Arial" panose="020B0604020202020204" pitchFamily="34" charset="0"/>
            </a:endParaRPr>
          </a:p>
        </p:txBody>
      </p:sp>
      <p:pic>
        <p:nvPicPr>
          <p:cNvPr id="5" name="Picture 4" descr="A drawing of a cartoon character&#10;&#10;Description automatically generated">
            <a:extLst>
              <a:ext uri="{FF2B5EF4-FFF2-40B4-BE49-F238E27FC236}">
                <a16:creationId xmlns:a16="http://schemas.microsoft.com/office/drawing/2014/main" id="{5C9FAAFE-70BF-4AF2-BDE8-8C38BF8EAE9E}"/>
              </a:ext>
            </a:extLst>
          </p:cNvPr>
          <p:cNvPicPr>
            <a:picLocks noChangeAspect="1"/>
          </p:cNvPicPr>
          <p:nvPr/>
        </p:nvPicPr>
        <p:blipFill>
          <a:blip r:embed="rId3"/>
          <a:stretch>
            <a:fillRect/>
          </a:stretch>
        </p:blipFill>
        <p:spPr>
          <a:xfrm>
            <a:off x="8688988" y="1030289"/>
            <a:ext cx="2314574" cy="2314574"/>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pic>
        <p:nvPicPr>
          <p:cNvPr id="7" name="Picture 6" descr="A close up of a logo&#10;&#10;Description automatically generated">
            <a:extLst>
              <a:ext uri="{FF2B5EF4-FFF2-40B4-BE49-F238E27FC236}">
                <a16:creationId xmlns:a16="http://schemas.microsoft.com/office/drawing/2014/main" id="{3C1AF284-66CD-48C3-9FE0-F0E38C794BA5}"/>
              </a:ext>
            </a:extLst>
          </p:cNvPr>
          <p:cNvPicPr>
            <a:picLocks noChangeAspect="1"/>
          </p:cNvPicPr>
          <p:nvPr/>
        </p:nvPicPr>
        <p:blipFill>
          <a:blip r:embed="rId4"/>
          <a:stretch>
            <a:fillRect/>
          </a:stretch>
        </p:blipFill>
        <p:spPr>
          <a:xfrm>
            <a:off x="8688988" y="3508376"/>
            <a:ext cx="2314574" cy="2314574"/>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9362076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DBF7-4426-43D0-904E-D5F488EAFA03}"/>
              </a:ext>
            </a:extLst>
          </p:cNvPr>
          <p:cNvSpPr>
            <a:spLocks noGrp="1"/>
          </p:cNvSpPr>
          <p:nvPr>
            <p:ph type="title"/>
          </p:nvPr>
        </p:nvSpPr>
        <p:spPr>
          <a:xfrm>
            <a:off x="685801" y="608240"/>
            <a:ext cx="6675698" cy="1456267"/>
          </a:xfrm>
        </p:spPr>
        <p:txBody>
          <a:bodyPr>
            <a:normAutofit/>
          </a:bodyPr>
          <a:lstStyle/>
          <a:p>
            <a:r>
              <a:rPr lang="en-US" sz="4000" dirty="0">
                <a:latin typeface="Arial" panose="020B0604020202020204" pitchFamily="34" charset="0"/>
                <a:cs typeface="Arial" panose="020B0604020202020204" pitchFamily="34" charset="0"/>
              </a:rPr>
              <a:t>Post 22 Organizations</a:t>
            </a:r>
          </a:p>
        </p:txBody>
      </p:sp>
      <p:sp>
        <p:nvSpPr>
          <p:cNvPr id="3" name="Content Placeholder 2">
            <a:extLst>
              <a:ext uri="{FF2B5EF4-FFF2-40B4-BE49-F238E27FC236}">
                <a16:creationId xmlns:a16="http://schemas.microsoft.com/office/drawing/2014/main" id="{E5D4EE54-69EA-44C3-BB6C-FB02D2D62484}"/>
              </a:ext>
            </a:extLst>
          </p:cNvPr>
          <p:cNvSpPr>
            <a:spLocks noGrp="1"/>
          </p:cNvSpPr>
          <p:nvPr>
            <p:ph idx="1"/>
          </p:nvPr>
        </p:nvSpPr>
        <p:spPr>
          <a:xfrm>
            <a:off x="685801" y="2142067"/>
            <a:ext cx="6918604" cy="4106333"/>
          </a:xfrm>
        </p:spPr>
        <p:txBody>
          <a:bodyPr>
            <a:normAutofit/>
          </a:bodyPr>
          <a:lstStyle/>
          <a:p>
            <a:pPr lvl="1"/>
            <a:r>
              <a:rPr lang="en-US" sz="2000" dirty="0">
                <a:latin typeface="Arial" panose="020B0604020202020204" pitchFamily="34" charset="0"/>
                <a:cs typeface="Arial" panose="020B0604020202020204" pitchFamily="34" charset="0"/>
              </a:rPr>
              <a:t>American Legion Riders:  </a:t>
            </a:r>
          </a:p>
          <a:p>
            <a:pPr lvl="2"/>
            <a:r>
              <a:rPr lang="en-US" sz="2000" dirty="0">
                <a:latin typeface="Arial" panose="020B0604020202020204" pitchFamily="34" charset="0"/>
                <a:cs typeface="Arial" panose="020B0604020202020204" pitchFamily="34" charset="0"/>
              </a:rPr>
              <a:t>Legionnaires and Auxiliary and SAL members joining to ride as Legion family.</a:t>
            </a:r>
          </a:p>
          <a:p>
            <a:pPr lvl="2"/>
            <a:r>
              <a:rPr lang="en-US" sz="2000" dirty="0">
                <a:latin typeface="Arial" panose="020B0604020202020204" pitchFamily="34" charset="0"/>
                <a:cs typeface="Arial" panose="020B0604020202020204" pitchFamily="34" charset="0"/>
              </a:rPr>
              <a:t>Protect the sanctity of military funerals from protesters, and ensure no veteran dies alone.</a:t>
            </a:r>
          </a:p>
          <a:p>
            <a:pPr lvl="2"/>
            <a:r>
              <a:rPr lang="en-US" sz="2000" dirty="0">
                <a:latin typeface="Arial" panose="020B0604020202020204" pitchFamily="34" charset="0"/>
                <a:cs typeface="Arial" panose="020B0604020202020204" pitchFamily="34" charset="0"/>
              </a:rPr>
              <a:t>Nationwide, the Riders have conducted massive cross-country fundraising events for wounded warriors from all services, and have raised millions of dollars for countless local, state and national charities.</a:t>
            </a:r>
          </a:p>
          <a:p>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0C0971-1F19-47EE-95A7-96DF8617AC99}"/>
              </a:ext>
            </a:extLst>
          </p:cNvPr>
          <p:cNvPicPr>
            <a:picLocks noChangeAspect="1"/>
          </p:cNvPicPr>
          <p:nvPr/>
        </p:nvPicPr>
        <p:blipFill rotWithShape="1">
          <a:blip r:embed="rId3"/>
          <a:srcRect t="13794" r="1" b="3938"/>
          <a:stretch/>
        </p:blipFill>
        <p:spPr>
          <a:xfrm>
            <a:off x="8888133" y="4144246"/>
            <a:ext cx="3302966" cy="2717299"/>
          </a:xfrm>
          <a:custGeom>
            <a:avLst/>
            <a:gdLst>
              <a:gd name="connsiteX0" fmla="*/ 1663658 w 3039855"/>
              <a:gd name="connsiteY0" fmla="*/ 0 h 2500842"/>
              <a:gd name="connsiteX1" fmla="*/ 2947417 w 3039855"/>
              <a:gd name="connsiteY1" fmla="*/ 605417 h 2500842"/>
              <a:gd name="connsiteX2" fmla="*/ 3039855 w 3039855"/>
              <a:gd name="connsiteY2" fmla="*/ 729032 h 2500842"/>
              <a:gd name="connsiteX3" fmla="*/ 3039855 w 3039855"/>
              <a:gd name="connsiteY3" fmla="*/ 2500842 h 2500842"/>
              <a:gd name="connsiteX4" fmla="*/ 226952 w 3039855"/>
              <a:gd name="connsiteY4" fmla="*/ 2500842 h 2500842"/>
              <a:gd name="connsiteX5" fmla="*/ 155401 w 3039855"/>
              <a:gd name="connsiteY5" fmla="*/ 2366679 h 2500842"/>
              <a:gd name="connsiteX6" fmla="*/ 0 w 3039855"/>
              <a:gd name="connsiteY6" fmla="*/ 1663658 h 2500842"/>
              <a:gd name="connsiteX7" fmla="*/ 1663658 w 3039855"/>
              <a:gd name="connsiteY7" fmla="*/ 0 h 250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9855" h="2500842">
                <a:moveTo>
                  <a:pt x="1663658" y="0"/>
                </a:moveTo>
                <a:cubicBezTo>
                  <a:pt x="2180490" y="0"/>
                  <a:pt x="2642278" y="235674"/>
                  <a:pt x="2947417" y="605417"/>
                </a:cubicBezTo>
                <a:lnTo>
                  <a:pt x="3039855" y="729032"/>
                </a:lnTo>
                <a:lnTo>
                  <a:pt x="3039855" y="2500842"/>
                </a:lnTo>
                <a:lnTo>
                  <a:pt x="226952" y="2500842"/>
                </a:lnTo>
                <a:lnTo>
                  <a:pt x="155401" y="2366679"/>
                </a:lnTo>
                <a:cubicBezTo>
                  <a:pt x="55691" y="2153127"/>
                  <a:pt x="0" y="1914896"/>
                  <a:pt x="0" y="1663658"/>
                </a:cubicBezTo>
                <a:cubicBezTo>
                  <a:pt x="0" y="744845"/>
                  <a:pt x="744845" y="0"/>
                  <a:pt x="1663658" y="0"/>
                </a:cubicBezTo>
                <a:close/>
              </a:path>
            </a:pathLst>
          </a:custGeom>
        </p:spPr>
      </p:pic>
      <p:grpSp>
        <p:nvGrpSpPr>
          <p:cNvPr id="12" name="Group 11">
            <a:extLst>
              <a:ext uri="{FF2B5EF4-FFF2-40B4-BE49-F238E27FC236}">
                <a16:creationId xmlns:a16="http://schemas.microsoft.com/office/drawing/2014/main" id="{58B25CAD-A790-499A-926B-116E10915E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1267604">
            <a:off x="8565602" y="3905595"/>
            <a:ext cx="3639934" cy="3163289"/>
            <a:chOff x="5281603" y="104899"/>
            <a:chExt cx="6910397" cy="6005491"/>
          </a:xfrm>
        </p:grpSpPr>
        <p:sp>
          <p:nvSpPr>
            <p:cNvPr id="13" name="Freeform 98">
              <a:extLst>
                <a:ext uri="{FF2B5EF4-FFF2-40B4-BE49-F238E27FC236}">
                  <a16:creationId xmlns:a16="http://schemas.microsoft.com/office/drawing/2014/main" id="{76E29510-9A59-43B9-BA40-BF403A9F6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13">
              <a:extLst>
                <a:ext uri="{FF2B5EF4-FFF2-40B4-BE49-F238E27FC236}">
                  <a16:creationId xmlns:a16="http://schemas.microsoft.com/office/drawing/2014/main" id="{D41DCF14-C3EC-4A84-9BCB-CE73743063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5" name="Straight Connector 14">
                <a:extLst>
                  <a:ext uri="{FF2B5EF4-FFF2-40B4-BE49-F238E27FC236}">
                    <a16:creationId xmlns:a16="http://schemas.microsoft.com/office/drawing/2014/main" id="{323473CE-82AD-4D8D-A232-68772F8249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67ADA3-E620-4348-8071-F9721E422B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1526D8-6171-42B9-BB1D-D4EBD07C93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8272C-9574-485F-8DBA-E779254B6C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4CAA3E-D915-4597-85D4-DF416AF5399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749FF6F-6DEA-46A3-A01C-82BD294181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853F97E-C428-43BB-903E-E63D7A05D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D4EE22F-D9F6-499B-8595-2CA950937EB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A598804-7127-47FC-8A02-C6E2FD0D7A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A35C24-2BAE-4314-BBF5-81A17F92E1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A33BF9-E8C7-47A3-BFF6-5419153F72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8707F62-2F29-4FF0-A976-55E1996003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9DB8BF-BBA2-4465-8B80-B354B3A5BA8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C237BA7-462C-4ABE-B089-4C8938F821B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14D5F33-8377-427F-B4D1-8B783BF48E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8114C18-86CF-412F-81BD-4856E83CD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CF1CFD5-877F-4D23-9186-ABBE606058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D718FB9-83BB-4BFB-ACF6-7D0A681BB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B007F5-E4FE-4A8F-813F-CC2740BD2E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1345DFB-742B-4F09-B75A-05377FD401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B4845AC-E70E-40A2-9491-05B2DBB92D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111F64-514D-4447-86EB-D665455248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0169F1-F2D1-4726-8423-DBB5FE07145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9F80247-CF53-4374-81E2-475BDD5210B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5F5D72-947B-414E-8FDD-BBA2BCB95B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AECE77-F2AF-4FCA-9C0E-A3E154EF49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357807F-7199-418E-A0A9-B64105ECD2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74400BB-9AFD-4FE0-890E-888B089C26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B161EE8-5F23-490A-9728-F35D68DF90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F4E71C7-716A-43DB-8B25-45D376E5D1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C85AEA-CCD1-4DF7-8916-0F72027ED7C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35A1AE-41A5-4D62-8EDA-7E2AE30EF6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3CFD903-54FF-40B5-8645-48F3E463AE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50B0D3E-699D-4045-9BD5-B4CF69C20B2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430A3E5-50DB-4A25-A497-A9AABF4CD8A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1B0E32C-6B1D-4061-8FE9-49FE8F48E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33DD09-EE89-4852-AAB4-7C42FEB01C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11394FF-3D41-4AC3-BF43-D84C4453F9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E419255-A9D6-42DD-A394-F5330A6F36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B92B858-83FE-42E7-B526-734880D077C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AC09C3A-8718-4FF6-89BE-385091356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ACA67A3-5C58-4B01-9A72-136D48845EF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C479D8B-24CE-4B25-A4B4-1D411A4502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BF48C75-7374-42F2-A159-526789C3430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809A4AF-4DE5-4BEA-9D5A-A5236E9AF3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3EF6033-DAB6-40AE-904A-9B445DBD6E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6FAF6D3-9004-48E4-9A1F-BF36CEF7C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5BF9CAE-C7FC-4A40-83EC-8D4FA543E0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9D1F7A5-8E54-4E36-9FBB-68F82877C2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E9B55B9-3B64-43D0-B20B-63D1E69CE3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D5DB75D-0B80-49D5-ABF8-FB393DC83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3F5F929-EAAF-471A-9E35-6DCDC3566C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4C2BEB3-0299-4A25-830D-6E2DF9FDC8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4E342A0-615D-466D-9404-CA8BBCEEFC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BDFFE1C-1E19-4EF4-A1B2-204A04E341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731123C-8680-4E7A-AF54-969919D30C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F1F0F71-5F67-496A-85EC-C8272FC6DE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EE0D13E-74B4-46D8-9CEB-993A9B02BB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BC0AC4E-E40A-4D25-B178-B28024D5DB1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143B7E6-35F6-4AAF-B75E-D0E3B1CC3BD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DAAF768-2A67-4FCC-B682-7B14D4699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9A5A9193-6968-40A2-9E95-40B9A300A1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5F665EA-A27F-453A-9F57-4D4B9CE64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F6B94B3-C73B-4B26-A066-A4A6EB6920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C87A408-F5B1-4397-9A9F-65844D7EFB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9AC2E82-FE6E-420B-9AB8-7939E196CE5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AE5E1C4-5F11-44DF-9A63-A3AB706FCC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3236581D-1127-4822-B364-203311850B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CF6AFBC9-9C55-4BB4-8DD3-CBFB9D9596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312F76C-C542-4FF1-88A9-12DED608E7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C1AEC1F-364C-4A2C-8798-18571170F7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960AF63-51EE-4474-9693-18C3FFC5F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E186998-8FFC-4B8E-9664-A3EB3DA93F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00B2A7C-644E-4B02-8949-68AC413D14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923CE8B-E88E-4585-A698-30BB686DFED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1148CFA-ECD4-4847-91CE-7E8206F840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FAB4226-9991-4F5E-B43B-D873A909D2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8548911-9FE4-446D-BD3E-DC72AEF2D6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grpSp>
        <p:nvGrpSpPr>
          <p:cNvPr id="94" name="Group 93">
            <a:extLst>
              <a:ext uri="{FF2B5EF4-FFF2-40B4-BE49-F238E27FC236}">
                <a16:creationId xmlns:a16="http://schemas.microsoft.com/office/drawing/2014/main" id="{811B40AE-63DC-41CA-B0D1-EF99F055F5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5392608">
            <a:off x="7397406" y="-618857"/>
            <a:ext cx="4915057" cy="4271437"/>
            <a:chOff x="5281603" y="104899"/>
            <a:chExt cx="6910397" cy="6005491"/>
          </a:xfrm>
        </p:grpSpPr>
        <p:sp>
          <p:nvSpPr>
            <p:cNvPr id="95" name="Freeform 17">
              <a:extLst>
                <a:ext uri="{FF2B5EF4-FFF2-40B4-BE49-F238E27FC236}">
                  <a16:creationId xmlns:a16="http://schemas.microsoft.com/office/drawing/2014/main" id="{07BB2A43-A75C-4A17-B68F-E6AB75EE0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a:extLst>
                <a:ext uri="{FF2B5EF4-FFF2-40B4-BE49-F238E27FC236}">
                  <a16:creationId xmlns:a16="http://schemas.microsoft.com/office/drawing/2014/main" id="{40A0BDF4-301A-4EE4-A77D-BD245F18EEA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97" name="Straight Connector 96">
                <a:extLst>
                  <a:ext uri="{FF2B5EF4-FFF2-40B4-BE49-F238E27FC236}">
                    <a16:creationId xmlns:a16="http://schemas.microsoft.com/office/drawing/2014/main" id="{C4924D57-94BA-40F5-BF53-9B23F7213F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A14F8BCB-338A-49F5-BB9D-626C7A0CC9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EFC0D9E-285A-4D86-8A71-B985BA8335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7015B3C-B28A-40F0-B53A-91B3B9C5FA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DFD7530-F83D-4D23-9B1F-F8DA8CD5AF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4DC34F9A-64D4-48B5-8E5A-ED0E339253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ED77B99-47E0-4D0B-B185-7F5E1B61C0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C09C835-22F6-4E14-9BBE-11DD233346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02419A0-4AA5-4985-B606-94268DE415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1503FA27-7544-400B-8706-FE12A9B316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DD404C57-DD6C-454E-BE13-90369095B1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5ABEA11C-C6F5-4FAB-9F3F-384EF23D6C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CAEDBBC-2C01-496B-929B-849F1CB5349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2894D4ED-61CE-46A2-9092-A00B9E8377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C5D0262-1B14-45D6-937F-B6D6A915DC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C7684CB-4F98-4EC9-A35B-1E903CEE66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C25B956-861C-47EE-9D4D-E31C24538E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DD61AAC-D277-4D2E-AB51-8DDB489040A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A4BA2A9-697F-45E1-8363-5E61A4207E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D517C0E-A6EE-4A86-9F4C-434CD719151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8C170BA-831C-4BA4-A286-65E66E9C46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0EAA6EC5-E2BD-492B-9A8B-C27A76AC6C9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485DB25-AEEB-4180-9A14-2CEB267D4FF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07A4361-79A5-47AA-98FE-01640EE42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672975E-CAD3-46F3-BDA2-902C8237DC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5679262-AA08-4D50-AB3F-E6F9B4D1D8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61E32D5A-0C93-4E13-B049-914A2F1D299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41EC8F6-AF84-43B6-9400-F73F6FBADE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75F074A-16C0-4748-BD13-64A7C32F6A0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ECB3D608-CA7C-470E-9AAA-8389005F53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AB4FD7D-4E8A-4455-933E-99E52E0B49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416DF40-A568-431F-B63F-C32A9175B8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B25E07C-A0EC-4DCF-88EC-51BB5C3FC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96C7DC41-3ADA-4989-AE2A-0F8D9DFCC9E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AE2AB88-5EAC-41EC-98BF-FACD6A2115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4E0B17E-9282-4983-AEB1-2B123998A3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986E83F1-9CCB-448B-89C9-F55B273BFC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621D911-2A84-468C-9244-743E3E18D7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B29971DC-3B38-4403-ABC9-880A06EBAC9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F2D65D61-4C71-4851-B377-83369B38899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04A736D-4A39-4E06-B7A7-2217CEB4EC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3B1531E-B3AC-480D-A8CD-836E8C1788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CF076B49-2AA3-4C05-9E50-CFF9137184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FE506FE5-22A7-42E7-BEB9-5442E7918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5D634CEF-DD74-4EC0-B7F4-3884BAF106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C4AD2728-E4B9-487D-A682-5E21DD15BB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C422CD3C-92C4-473C-9E31-85A594F6B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1509C2B-9D23-4008-B6A1-2407688209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07ACD51-E44F-4AF8-8F61-F276D71343F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EF5BDAF9-2B69-4209-BE1F-6C5D8A1DFF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DA27782-8E1F-422F-B106-31C0E1216D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8E8A221D-84EC-47C2-A895-8253858153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F08A0E1C-6626-4DD8-83BE-E83E2DFC84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360D67F-521C-4D9A-B2B1-392386EA51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29669A1-CC36-41F4-B0F1-B720DB98942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7DC3ADA6-152F-4D7B-9ABD-30DC8F7A25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F6CA5EE-56FA-4EF7-9EC7-BC3FB217ED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03F9222-217B-48EB-8878-EC0B32E322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48B9A73-A26B-43DB-9BB2-5658871FEA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EDF9DD53-6F04-4203-B61A-240676B7FD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1065752-DE28-425C-8987-168FE9F510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4B78A37C-B329-45F9-AF83-26D5CD82654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FB70B126-9812-487A-AB78-CBCB1B32D7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62A622F7-EC16-4F46-83B7-7A7DBCF99A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5607D488-F3A1-4FF6-9C5C-B4C1E147A2C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FDD48CAD-8E9A-434C-9F7E-6031DA9A6A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F70B9979-DEC4-48B9-9462-E3631AC96A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DB15ACD-534F-474C-8B1A-8F5B94AEFD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DFFE368-637C-4309-ABAC-BDCED29B6BC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7D3E8255-AD5A-48F8-B948-7BF97DBEE7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84682BD-D253-4704-BB29-6D9C7D3006A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4113DE4-AE89-4F45-9B12-61B04E3E78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8437CF76-AF2F-46BC-9579-872625F1AB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AF2AF364-8140-40A5-9AC8-00C03DA479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AFBA166C-DB92-475D-B0D3-1F7EB2B81A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583F60B4-E774-4D4F-BC7C-A171BB6174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F18C06C-0984-4FAA-952A-9CBFC0F95C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DE44802-FF06-46DC-9F7E-D2A329BB29B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grpSp>
      <p:pic>
        <p:nvPicPr>
          <p:cNvPr id="7" name="Picture 6" descr="A group of people wearing costumes&#10;&#10;Description automatically generated">
            <a:extLst>
              <a:ext uri="{FF2B5EF4-FFF2-40B4-BE49-F238E27FC236}">
                <a16:creationId xmlns:a16="http://schemas.microsoft.com/office/drawing/2014/main" id="{07C9F896-09E5-4589-8D0F-FDFC3891DAAF}"/>
              </a:ext>
            </a:extLst>
          </p:cNvPr>
          <p:cNvPicPr>
            <a:picLocks noChangeAspect="1"/>
          </p:cNvPicPr>
          <p:nvPr/>
        </p:nvPicPr>
        <p:blipFill rotWithShape="1">
          <a:blip r:embed="rId4"/>
          <a:srcRect l="16348"/>
          <a:stretch/>
        </p:blipFill>
        <p:spPr>
          <a:xfrm>
            <a:off x="8055588" y="-3863"/>
            <a:ext cx="4132754" cy="3445946"/>
          </a:xfrm>
          <a:custGeom>
            <a:avLst/>
            <a:gdLst>
              <a:gd name="connsiteX0" fmla="*/ 303228 w 4638368"/>
              <a:gd name="connsiteY0" fmla="*/ 0 h 3867534"/>
              <a:gd name="connsiteX1" fmla="*/ 4638368 w 4638368"/>
              <a:gd name="connsiteY1" fmla="*/ 0 h 3867534"/>
              <a:gd name="connsiteX2" fmla="*/ 4638368 w 4638368"/>
              <a:gd name="connsiteY2" fmla="*/ 2952747 h 3867534"/>
              <a:gd name="connsiteX3" fmla="*/ 4585825 w 4638368"/>
              <a:gd name="connsiteY3" fmla="*/ 3013864 h 3867534"/>
              <a:gd name="connsiteX4" fmla="*/ 2641346 w 4638368"/>
              <a:gd name="connsiteY4" fmla="*/ 3867534 h 3867534"/>
              <a:gd name="connsiteX5" fmla="*/ 0 w 4638368"/>
              <a:gd name="connsiteY5" fmla="*/ 1226188 h 3867534"/>
              <a:gd name="connsiteX6" fmla="*/ 260466 w 4638368"/>
              <a:gd name="connsiteY6" fmla="*/ 81056 h 386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8368" h="3867534">
                <a:moveTo>
                  <a:pt x="303228" y="0"/>
                </a:moveTo>
                <a:lnTo>
                  <a:pt x="4638368" y="0"/>
                </a:lnTo>
                <a:lnTo>
                  <a:pt x="4638368" y="2952747"/>
                </a:lnTo>
                <a:lnTo>
                  <a:pt x="4585825" y="3013864"/>
                </a:lnTo>
                <a:cubicBezTo>
                  <a:pt x="4103088" y="3538671"/>
                  <a:pt x="3410622" y="3867534"/>
                  <a:pt x="2641346" y="3867534"/>
                </a:cubicBezTo>
                <a:cubicBezTo>
                  <a:pt x="1182571" y="3867534"/>
                  <a:pt x="0" y="2684963"/>
                  <a:pt x="0" y="1226188"/>
                </a:cubicBezTo>
                <a:cubicBezTo>
                  <a:pt x="0" y="815907"/>
                  <a:pt x="93544" y="427475"/>
                  <a:pt x="260466" y="81056"/>
                </a:cubicBezTo>
                <a:close/>
              </a:path>
            </a:pathLst>
          </a:custGeom>
        </p:spPr>
      </p:pic>
    </p:spTree>
    <p:extLst>
      <p:ext uri="{BB962C8B-B14F-4D97-AF65-F5344CB8AC3E}">
        <p14:creationId xmlns:p14="http://schemas.microsoft.com/office/powerpoint/2010/main" val="13500925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1709A45-C6F3-4CEE-AA0F-887FAC5CAE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32DBF7-4426-43D0-904E-D5F488EAFA03}"/>
              </a:ext>
            </a:extLst>
          </p:cNvPr>
          <p:cNvSpPr>
            <a:spLocks noGrp="1"/>
          </p:cNvSpPr>
          <p:nvPr>
            <p:ph type="title"/>
          </p:nvPr>
        </p:nvSpPr>
        <p:spPr>
          <a:xfrm>
            <a:off x="685801" y="533400"/>
            <a:ext cx="10820400" cy="1177092"/>
          </a:xfrm>
        </p:spPr>
        <p:txBody>
          <a:bodyPr anchor="b">
            <a:normAutofit/>
          </a:bodyPr>
          <a:lstStyle/>
          <a:p>
            <a:pPr algn="ctr"/>
            <a:r>
              <a:rPr lang="en-US" sz="4000" dirty="0">
                <a:latin typeface="Arial" panose="020B0604020202020204" pitchFamily="34" charset="0"/>
                <a:cs typeface="Arial" panose="020B0604020202020204" pitchFamily="34" charset="0"/>
              </a:rPr>
              <a:t>What does the Legion Stand for?</a:t>
            </a:r>
          </a:p>
        </p:txBody>
      </p:sp>
      <p:cxnSp>
        <p:nvCxnSpPr>
          <p:cNvPr id="10" name="Straight Connector 9">
            <a:extLst>
              <a:ext uri="{FF2B5EF4-FFF2-40B4-BE49-F238E27FC236}">
                <a16:creationId xmlns:a16="http://schemas.microsoft.com/office/drawing/2014/main" id="{26E963D7-0A73-484A-B8A2-DDBFEA123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45629" y="1850077"/>
            <a:ext cx="500743"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Content Placeholder 2">
            <a:extLst>
              <a:ext uri="{FF2B5EF4-FFF2-40B4-BE49-F238E27FC236}">
                <a16:creationId xmlns:a16="http://schemas.microsoft.com/office/drawing/2014/main" id="{E5D4EE54-69EA-44C3-BB6C-FB02D2D62484}"/>
              </a:ext>
            </a:extLst>
          </p:cNvPr>
          <p:cNvSpPr>
            <a:spLocks noGrp="1"/>
          </p:cNvSpPr>
          <p:nvPr>
            <p:ph idx="1"/>
          </p:nvPr>
        </p:nvSpPr>
        <p:spPr>
          <a:xfrm>
            <a:off x="685801" y="1989663"/>
            <a:ext cx="10820400" cy="4619481"/>
          </a:xfrm>
        </p:spPr>
        <p:txBody>
          <a:bodyPr anchor="t">
            <a:noAutofit/>
          </a:bodyPr>
          <a:lstStyle/>
          <a:p>
            <a:pPr marL="0" indent="0">
              <a:buNone/>
            </a:pPr>
            <a:r>
              <a:rPr lang="en-US" sz="2000" dirty="0">
                <a:latin typeface="Arial" panose="020B0604020202020204" pitchFamily="34" charset="0"/>
                <a:cs typeface="Arial" panose="020B0604020202020204" pitchFamily="34" charset="0"/>
              </a:rPr>
              <a:t>The American Legion is founded on the </a:t>
            </a:r>
            <a:r>
              <a:rPr lang="en-US" sz="2000" b="1" dirty="0">
                <a:latin typeface="Arial" panose="020B0604020202020204" pitchFamily="34" charset="0"/>
                <a:cs typeface="Arial" panose="020B0604020202020204" pitchFamily="34" charset="0"/>
              </a:rPr>
              <a:t>Four Pillars </a:t>
            </a:r>
            <a:r>
              <a:rPr lang="en-US" sz="2000" dirty="0">
                <a:latin typeface="Arial" panose="020B0604020202020204" pitchFamily="34" charset="0"/>
                <a:cs typeface="Arial" panose="020B0604020202020204" pitchFamily="34" charset="0"/>
              </a:rPr>
              <a:t>of American Legion </a:t>
            </a:r>
            <a:r>
              <a:rPr lang="en-US" sz="2000" u="sng" dirty="0">
                <a:latin typeface="Arial" panose="020B0604020202020204" pitchFamily="34" charset="0"/>
                <a:cs typeface="Arial" panose="020B0604020202020204" pitchFamily="34" charset="0"/>
              </a:rPr>
              <a:t>service</a:t>
            </a:r>
            <a:r>
              <a:rPr lang="en-US" sz="2000"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Veterans</a:t>
            </a:r>
          </a:p>
          <a:p>
            <a:pPr lvl="1"/>
            <a:r>
              <a:rPr lang="en-US" sz="2000" dirty="0">
                <a:latin typeface="Arial" panose="020B0604020202020204" pitchFamily="34" charset="0"/>
                <a:cs typeface="Arial" panose="020B0604020202020204" pitchFamily="34" charset="0"/>
              </a:rPr>
              <a:t>Programs, services and advocacy efforts that improve the lives of those who’ve served.</a:t>
            </a:r>
          </a:p>
          <a:p>
            <a:r>
              <a:rPr lang="en-US" sz="2000" dirty="0">
                <a:latin typeface="Arial" panose="020B0604020202020204" pitchFamily="34" charset="0"/>
                <a:cs typeface="Arial" panose="020B0604020202020204" pitchFamily="34" charset="0"/>
              </a:rPr>
              <a:t>Defense</a:t>
            </a:r>
          </a:p>
          <a:p>
            <a:pPr lvl="1"/>
            <a:r>
              <a:rPr lang="en-US" sz="2000" dirty="0">
                <a:latin typeface="Arial" panose="020B0604020202020204" pitchFamily="34" charset="0"/>
                <a:cs typeface="Arial" panose="020B0604020202020204" pitchFamily="34" charset="0"/>
              </a:rPr>
              <a:t>National defense, homeland security, border control and military support.</a:t>
            </a:r>
          </a:p>
          <a:p>
            <a:r>
              <a:rPr lang="en-US" sz="2000" dirty="0">
                <a:latin typeface="Arial" panose="020B0604020202020204" pitchFamily="34" charset="0"/>
                <a:cs typeface="Arial" panose="020B0604020202020204" pitchFamily="34" charset="0"/>
              </a:rPr>
              <a:t>Americanism</a:t>
            </a:r>
          </a:p>
          <a:p>
            <a:pPr lvl="1"/>
            <a:r>
              <a:rPr lang="en-US" sz="2000" dirty="0">
                <a:latin typeface="Arial" panose="020B0604020202020204" pitchFamily="34" charset="0"/>
                <a:cs typeface="Arial" panose="020B0604020202020204" pitchFamily="34" charset="0"/>
              </a:rPr>
              <a:t>Legion Baseball, Scouting, Boys State and Boys Nation</a:t>
            </a:r>
          </a:p>
          <a:p>
            <a:r>
              <a:rPr lang="en-US" sz="2000" dirty="0">
                <a:latin typeface="Arial" panose="020B0604020202020204" pitchFamily="34" charset="0"/>
                <a:cs typeface="Arial" panose="020B0604020202020204" pitchFamily="34" charset="0"/>
              </a:rPr>
              <a:t>Youth</a:t>
            </a:r>
          </a:p>
          <a:p>
            <a:pPr lvl="1"/>
            <a:r>
              <a:rPr lang="en-US" sz="2000" dirty="0">
                <a:latin typeface="Arial" panose="020B0604020202020204" pitchFamily="34" charset="0"/>
                <a:cs typeface="Arial" panose="020B0604020202020204" pitchFamily="34" charset="0"/>
              </a:rPr>
              <a:t>Strengthen the family unit, support organizations that help children in need.</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7330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anim calcmode="lin" valueType="num">
                                      <p:cBhvr additive="base">
                                        <p:cTn id="11"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 calcmode="lin" valueType="num">
                                      <p:cBhvr additive="base">
                                        <p:cTn id="15"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anim calcmode="lin" valueType="num">
                                      <p:cBhvr additive="base">
                                        <p:cTn id="2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anim calcmode="lin" valueType="num">
                                      <p:cBhvr additive="base">
                                        <p:cTn id="25"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anim calcmode="lin" valueType="num">
                                      <p:cBhvr additive="base">
                                        <p:cTn id="31"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
                                            <p:txEl>
                                              <p:pRg st="6" end="6"/>
                                            </p:txEl>
                                          </p:spTgt>
                                        </p:tgtEl>
                                        <p:attrNameLst>
                                          <p:attrName>style.visibility</p:attrName>
                                        </p:attrNameLst>
                                      </p:cBhvr>
                                      <p:to>
                                        <p:strVal val="visible"/>
                                      </p:to>
                                    </p:set>
                                    <p:anim calcmode="lin" valueType="num">
                                      <p:cBhvr additive="base">
                                        <p:cTn id="35"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
                                            <p:txEl>
                                              <p:pRg st="7" end="7"/>
                                            </p:txEl>
                                          </p:spTgt>
                                        </p:tgtEl>
                                        <p:attrNameLst>
                                          <p:attrName>style.visibility</p:attrName>
                                        </p:attrNameLst>
                                      </p:cBhvr>
                                      <p:to>
                                        <p:strVal val="visible"/>
                                      </p:to>
                                    </p:set>
                                    <p:anim calcmode="lin" valueType="num">
                                      <p:cBhvr additive="base">
                                        <p:cTn id="41"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
                                            <p:txEl>
                                              <p:pRg st="8" end="8"/>
                                            </p:txEl>
                                          </p:spTgt>
                                        </p:tgtEl>
                                        <p:attrNameLst>
                                          <p:attrName>style.visibility</p:attrName>
                                        </p:attrNameLst>
                                      </p:cBhvr>
                                      <p:to>
                                        <p:strVal val="visible"/>
                                      </p:to>
                                    </p:set>
                                    <p:anim calcmode="lin" valueType="num">
                                      <p:cBhvr additive="base">
                                        <p:cTn id="45"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DBF7-4426-43D0-904E-D5F488EAFA03}"/>
              </a:ext>
            </a:extLst>
          </p:cNvPr>
          <p:cNvSpPr>
            <a:spLocks noGrp="1"/>
          </p:cNvSpPr>
          <p:nvPr>
            <p:ph type="title"/>
          </p:nvPr>
        </p:nvSpPr>
        <p:spPr>
          <a:xfrm>
            <a:off x="1465163" y="2688516"/>
            <a:ext cx="9677842" cy="1055648"/>
          </a:xfrm>
        </p:spPr>
        <p:txBody>
          <a:bodyPr>
            <a:normAutofit/>
          </a:bodyPr>
          <a:lstStyle/>
          <a:p>
            <a:r>
              <a:rPr lang="en-US" sz="4000" dirty="0">
                <a:latin typeface="Arial" panose="020B0604020202020204" pitchFamily="34" charset="0"/>
                <a:cs typeface="Arial" panose="020B0604020202020204" pitchFamily="34" charset="0"/>
              </a:rPr>
              <a:t>Americanism: Youth Programs</a:t>
            </a:r>
          </a:p>
        </p:txBody>
      </p:sp>
      <p:cxnSp>
        <p:nvCxnSpPr>
          <p:cNvPr id="71" name="Straight Connector 70">
            <a:extLst>
              <a:ext uri="{FF2B5EF4-FFF2-40B4-BE49-F238E27FC236}">
                <a16:creationId xmlns:a16="http://schemas.microsoft.com/office/drawing/2014/main" id="{B4E57998-7D20-4BE8-9019-4A4122CE3E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0" y="3429000"/>
            <a:ext cx="46375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20" name="Content Placeholder 2">
            <a:extLst>
              <a:ext uri="{FF2B5EF4-FFF2-40B4-BE49-F238E27FC236}">
                <a16:creationId xmlns:a16="http://schemas.microsoft.com/office/drawing/2014/main" id="{E5D4EE54-69EA-44C3-BB6C-FB02D2D62484}"/>
              </a:ext>
            </a:extLst>
          </p:cNvPr>
          <p:cNvSpPr>
            <a:spLocks noGrp="1"/>
          </p:cNvSpPr>
          <p:nvPr>
            <p:ph idx="1"/>
          </p:nvPr>
        </p:nvSpPr>
        <p:spPr>
          <a:xfrm>
            <a:off x="13881" y="3695759"/>
            <a:ext cx="12192000" cy="3437681"/>
          </a:xfrm>
        </p:spPr>
        <p:txBody>
          <a:bodyPr>
            <a:noAutofit/>
          </a:bodyPr>
          <a:lstStyle/>
          <a:p>
            <a:pPr marL="0" indent="0">
              <a:buNone/>
            </a:pPr>
            <a:r>
              <a:rPr lang="en-US" sz="2000" dirty="0">
                <a:latin typeface="Arial" panose="020B0604020202020204" pitchFamily="34" charset="0"/>
                <a:cs typeface="Arial" panose="020B0604020202020204" pitchFamily="34" charset="0"/>
              </a:rPr>
              <a:t>History:</a:t>
            </a:r>
          </a:p>
          <a:p>
            <a:r>
              <a:rPr lang="en-US" sz="2000" dirty="0">
                <a:latin typeface="Arial" panose="020B0604020202020204" pitchFamily="34" charset="0"/>
                <a:cs typeface="Arial" panose="020B0604020202020204" pitchFamily="34" charset="0"/>
              </a:rPr>
              <a:t>American Legion youth programs began to take shape during the organization’s first two decades.</a:t>
            </a:r>
          </a:p>
          <a:p>
            <a:pPr lvl="1"/>
            <a:r>
              <a:rPr lang="en-US" sz="2000" dirty="0">
                <a:latin typeface="Arial" panose="020B0604020202020204" pitchFamily="34" charset="0"/>
                <a:cs typeface="Arial" panose="020B0604020202020204" pitchFamily="34" charset="0"/>
              </a:rPr>
              <a:t>Support for </a:t>
            </a:r>
            <a:r>
              <a:rPr lang="en-US" sz="2000" b="1" dirty="0">
                <a:latin typeface="Arial" panose="020B0604020202020204" pitchFamily="34" charset="0"/>
                <a:cs typeface="Arial" panose="020B0604020202020204" pitchFamily="34" charset="0"/>
              </a:rPr>
              <a:t>Boy Scouts </a:t>
            </a:r>
            <a:r>
              <a:rPr lang="en-US" sz="2000" dirty="0">
                <a:latin typeface="Arial" panose="020B0604020202020204" pitchFamily="34" charset="0"/>
                <a:cs typeface="Arial" panose="020B0604020202020204" pitchFamily="34" charset="0"/>
              </a:rPr>
              <a:t>of America, passed by resolution in </a:t>
            </a:r>
            <a:r>
              <a:rPr lang="en-US" sz="2000" b="1" dirty="0">
                <a:latin typeface="Arial" panose="020B0604020202020204" pitchFamily="34" charset="0"/>
                <a:cs typeface="Arial" panose="020B0604020202020204" pitchFamily="34" charset="0"/>
              </a:rPr>
              <a:t>1919</a:t>
            </a:r>
            <a:r>
              <a:rPr lang="en-US" sz="2000" dirty="0">
                <a:latin typeface="Arial" panose="020B0604020202020204" pitchFamily="34" charset="0"/>
                <a:cs typeface="Arial" panose="020B0604020202020204" pitchFamily="34" charset="0"/>
              </a:rPr>
              <a:t>.</a:t>
            </a:r>
          </a:p>
          <a:p>
            <a:pPr lvl="1"/>
            <a:r>
              <a:rPr lang="en-US" sz="2000" b="1" dirty="0">
                <a:latin typeface="Arial" panose="020B0604020202020204" pitchFamily="34" charset="0"/>
                <a:cs typeface="Arial" panose="020B0604020202020204" pitchFamily="34" charset="0"/>
              </a:rPr>
              <a:t>American Legion Baseball </a:t>
            </a:r>
            <a:r>
              <a:rPr lang="en-US" sz="2000" dirty="0">
                <a:latin typeface="Arial" panose="020B0604020202020204" pitchFamily="34" charset="0"/>
                <a:cs typeface="Arial" panose="020B0604020202020204" pitchFamily="34" charset="0"/>
              </a:rPr>
              <a:t>was started in </a:t>
            </a:r>
            <a:r>
              <a:rPr lang="en-US" sz="2000" b="1" dirty="0">
                <a:latin typeface="Arial" panose="020B0604020202020204" pitchFamily="34" charset="0"/>
                <a:cs typeface="Arial" panose="020B0604020202020204" pitchFamily="34" charset="0"/>
              </a:rPr>
              <a:t>1926</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in Milbank South Dakota.</a:t>
            </a:r>
          </a:p>
          <a:p>
            <a:pPr lvl="1"/>
            <a:r>
              <a:rPr lang="en-US" sz="2000" dirty="0">
                <a:latin typeface="Arial" panose="020B0604020202020204" pitchFamily="34" charset="0"/>
                <a:cs typeface="Arial" panose="020B0604020202020204" pitchFamily="34" charset="0"/>
              </a:rPr>
              <a:t>American Legion </a:t>
            </a:r>
            <a:r>
              <a:rPr lang="en-US" sz="2000" b="1" dirty="0">
                <a:latin typeface="Arial" panose="020B0604020202020204" pitchFamily="34" charset="0"/>
                <a:cs typeface="Arial" panose="020B0604020202020204" pitchFamily="34" charset="0"/>
              </a:rPr>
              <a:t>Boys State</a:t>
            </a:r>
            <a:r>
              <a:rPr lang="en-US" sz="2000" dirty="0">
                <a:latin typeface="Arial" panose="020B0604020202020204" pitchFamily="34" charset="0"/>
                <a:cs typeface="Arial" panose="020B0604020202020204" pitchFamily="34" charset="0"/>
              </a:rPr>
              <a:t> was founded in </a:t>
            </a:r>
            <a:r>
              <a:rPr lang="en-US" sz="2000" b="1" dirty="0">
                <a:latin typeface="Arial" panose="020B0604020202020204" pitchFamily="34" charset="0"/>
                <a:cs typeface="Arial" panose="020B0604020202020204" pitchFamily="34" charset="0"/>
              </a:rPr>
              <a:t>1935 </a:t>
            </a:r>
            <a:r>
              <a:rPr lang="en-US" sz="2000" dirty="0">
                <a:latin typeface="Arial" panose="020B0604020202020204" pitchFamily="34" charset="0"/>
                <a:cs typeface="Arial" panose="020B0604020202020204" pitchFamily="34" charset="0"/>
              </a:rPr>
              <a:t>to counter a rising tide of subversive anti-American youth camps popping up across the country</a:t>
            </a:r>
            <a:r>
              <a:rPr lang="en-US" sz="2000" b="1" dirty="0">
                <a:latin typeface="Arial" panose="020B0604020202020204" pitchFamily="34" charset="0"/>
                <a:cs typeface="Arial" panose="020B0604020202020204" pitchFamily="34" charset="0"/>
              </a:rPr>
              <a:t>.</a:t>
            </a:r>
          </a:p>
          <a:p>
            <a:pPr lvl="1"/>
            <a:r>
              <a:rPr lang="en-US" sz="2000" dirty="0">
                <a:latin typeface="Arial" panose="020B0604020202020204" pitchFamily="34" charset="0"/>
                <a:cs typeface="Arial" panose="020B0604020202020204" pitchFamily="34" charset="0"/>
              </a:rPr>
              <a:t>In </a:t>
            </a:r>
            <a:r>
              <a:rPr lang="en-US" sz="2000" b="1" dirty="0">
                <a:latin typeface="Arial" panose="020B0604020202020204" pitchFamily="34" charset="0"/>
                <a:cs typeface="Arial" panose="020B0604020202020204" pitchFamily="34" charset="0"/>
              </a:rPr>
              <a:t>1938</a:t>
            </a:r>
            <a:r>
              <a:rPr lang="en-US" sz="2000" dirty="0">
                <a:latin typeface="Arial" panose="020B0604020202020204" pitchFamily="34" charset="0"/>
                <a:cs typeface="Arial" panose="020B0604020202020204" pitchFamily="34" charset="0"/>
              </a:rPr>
              <a:t>, the National High School Oratorical Contest debuted as an American Legion program to instill leadership and knowledge of the U.S. Constitution.</a:t>
            </a:r>
            <a:endParaRPr lang="en-US" sz="2000" b="1" u="sng"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cxnSp>
        <p:nvCxnSpPr>
          <p:cNvPr id="73" name="Straight Connector 72">
            <a:extLst>
              <a:ext uri="{FF2B5EF4-FFF2-40B4-BE49-F238E27FC236}">
                <a16:creationId xmlns:a16="http://schemas.microsoft.com/office/drawing/2014/main" id="{1EC01BF1-FEAA-4AF6-96A5-24556C1F6B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096" y="0"/>
            <a:ext cx="68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pic>
        <p:nvPicPr>
          <p:cNvPr id="3" name="Picture 2">
            <a:extLst>
              <a:ext uri="{FF2B5EF4-FFF2-40B4-BE49-F238E27FC236}">
                <a16:creationId xmlns:a16="http://schemas.microsoft.com/office/drawing/2014/main" id="{84F39250-81E3-45D4-8043-7A712FC7E18F}"/>
              </a:ext>
            </a:extLst>
          </p:cNvPr>
          <p:cNvPicPr>
            <a:picLocks noChangeAspect="1"/>
          </p:cNvPicPr>
          <p:nvPr/>
        </p:nvPicPr>
        <p:blipFill>
          <a:blip r:embed="rId3"/>
          <a:stretch>
            <a:fillRect/>
          </a:stretch>
        </p:blipFill>
        <p:spPr>
          <a:xfrm>
            <a:off x="1639606" y="-68595"/>
            <a:ext cx="8632469" cy="2969771"/>
          </a:xfrm>
          <a:prstGeom prst="rect">
            <a:avLst/>
          </a:prstGeom>
        </p:spPr>
      </p:pic>
    </p:spTree>
    <p:extLst>
      <p:ext uri="{BB962C8B-B14F-4D97-AF65-F5344CB8AC3E}">
        <p14:creationId xmlns:p14="http://schemas.microsoft.com/office/powerpoint/2010/main" val="31162179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anim calcmode="lin" valueType="num">
                                      <p:cBhvr additive="base">
                                        <p:cTn id="1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 calcmode="lin" valueType="num">
                                      <p:cBhvr additive="base">
                                        <p:cTn id="1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anim calcmode="lin" valueType="num">
                                      <p:cBhvr additive="base">
                                        <p:cTn id="23"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 calcmode="lin" valueType="num">
                                      <p:cBhvr additive="base">
                                        <p:cTn id="29"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DBF7-4426-43D0-904E-D5F488EAFA03}"/>
              </a:ext>
            </a:extLst>
          </p:cNvPr>
          <p:cNvSpPr>
            <a:spLocks noGrp="1"/>
          </p:cNvSpPr>
          <p:nvPr>
            <p:ph type="title"/>
          </p:nvPr>
        </p:nvSpPr>
        <p:spPr>
          <a:xfrm>
            <a:off x="4685630" y="1030288"/>
            <a:ext cx="6131596" cy="1035579"/>
          </a:xfrm>
        </p:spPr>
        <p:txBody>
          <a:bodyPr>
            <a:normAutofit/>
          </a:bodyPr>
          <a:lstStyle/>
          <a:p>
            <a:r>
              <a:rPr lang="en-US" sz="4000" dirty="0">
                <a:latin typeface="Arial" panose="020B0604020202020204" pitchFamily="34" charset="0"/>
                <a:cs typeface="Arial" panose="020B0604020202020204" pitchFamily="34" charset="0"/>
              </a:rPr>
              <a:t>Post 22 Baseball</a:t>
            </a:r>
          </a:p>
        </p:txBody>
      </p:sp>
      <p:pic>
        <p:nvPicPr>
          <p:cNvPr id="5" name="Picture 4">
            <a:extLst>
              <a:ext uri="{FF2B5EF4-FFF2-40B4-BE49-F238E27FC236}">
                <a16:creationId xmlns:a16="http://schemas.microsoft.com/office/drawing/2014/main" id="{C58FAD2C-3FC8-4D7F-A580-04D8CEE86770}"/>
              </a:ext>
            </a:extLst>
          </p:cNvPr>
          <p:cNvPicPr>
            <a:picLocks noChangeAspect="1"/>
          </p:cNvPicPr>
          <p:nvPr/>
        </p:nvPicPr>
        <p:blipFill>
          <a:blip r:embed="rId3"/>
          <a:stretch>
            <a:fillRect/>
          </a:stretch>
        </p:blipFill>
        <p:spPr>
          <a:xfrm>
            <a:off x="1182618" y="1030289"/>
            <a:ext cx="2314574" cy="2314574"/>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0" name="Content Placeholder 2">
            <a:extLst>
              <a:ext uri="{FF2B5EF4-FFF2-40B4-BE49-F238E27FC236}">
                <a16:creationId xmlns:a16="http://schemas.microsoft.com/office/drawing/2014/main" id="{E5D4EE54-69EA-44C3-BB6C-FB02D2D62484}"/>
              </a:ext>
            </a:extLst>
          </p:cNvPr>
          <p:cNvSpPr>
            <a:spLocks noGrp="1"/>
          </p:cNvSpPr>
          <p:nvPr>
            <p:ph idx="1"/>
          </p:nvPr>
        </p:nvSpPr>
        <p:spPr>
          <a:xfrm>
            <a:off x="4685629" y="2142067"/>
            <a:ext cx="7178421" cy="4270308"/>
          </a:xfrm>
        </p:spPr>
        <p:txBody>
          <a:bodyPr>
            <a:normAutofit/>
          </a:bodyPr>
          <a:lstStyle/>
          <a:p>
            <a:pPr marL="0" indent="0">
              <a:lnSpc>
                <a:spcPct val="90000"/>
              </a:lnSpc>
              <a:buNone/>
            </a:pPr>
            <a:r>
              <a:rPr lang="en-US" sz="2000" dirty="0">
                <a:latin typeface="Arial" panose="020B0604020202020204" pitchFamily="34" charset="0"/>
                <a:cs typeface="Arial" panose="020B0604020202020204" pitchFamily="34" charset="0"/>
              </a:rPr>
              <a:t>History:</a:t>
            </a:r>
          </a:p>
          <a:p>
            <a:pPr>
              <a:lnSpc>
                <a:spcPct val="90000"/>
              </a:lnSpc>
            </a:pPr>
            <a:r>
              <a:rPr lang="en-US" sz="2000" dirty="0">
                <a:latin typeface="Arial" panose="020B0604020202020204" pitchFamily="34" charset="0"/>
                <a:cs typeface="Arial" panose="020B0604020202020204" pitchFamily="34" charset="0"/>
              </a:rPr>
              <a:t>While all ninety-one of South Dakota’s American Legion teams have loyal followings and rich histories, one of the strongest American Legion programs in the nation plays at the Floyd Fitzgerald Stadium in Rapid City.</a:t>
            </a:r>
          </a:p>
          <a:p>
            <a:pPr>
              <a:lnSpc>
                <a:spcPct val="90000"/>
              </a:lnSpc>
            </a:pPr>
            <a:r>
              <a:rPr lang="en-US" sz="2000" dirty="0">
                <a:latin typeface="Arial" panose="020B0604020202020204" pitchFamily="34" charset="0"/>
                <a:cs typeface="Arial" panose="020B0604020202020204" pitchFamily="34" charset="0"/>
              </a:rPr>
              <a:t>Since their inception during WWI, the American Legion Post 22 Hardhats </a:t>
            </a:r>
          </a:p>
          <a:p>
            <a:pPr lvl="1">
              <a:lnSpc>
                <a:spcPct val="90000"/>
              </a:lnSpc>
            </a:pPr>
            <a:r>
              <a:rPr lang="en-US" sz="2000" dirty="0">
                <a:latin typeface="Arial" panose="020B0604020202020204" pitchFamily="34" charset="0"/>
                <a:cs typeface="Arial" panose="020B0604020202020204" pitchFamily="34" charset="0"/>
              </a:rPr>
              <a:t>Have won 41 state titles </a:t>
            </a:r>
          </a:p>
          <a:p>
            <a:pPr lvl="1">
              <a:lnSpc>
                <a:spcPct val="90000"/>
              </a:lnSpc>
            </a:pPr>
            <a:r>
              <a:rPr lang="en-US" sz="2000" dirty="0">
                <a:latin typeface="Arial" panose="020B0604020202020204" pitchFamily="34" charset="0"/>
                <a:cs typeface="Arial" panose="020B0604020202020204" pitchFamily="34" charset="0"/>
              </a:rPr>
              <a:t>Gone to eight American Legion World Series – including a win in 1993.</a:t>
            </a:r>
          </a:p>
        </p:txBody>
      </p:sp>
      <p:pic>
        <p:nvPicPr>
          <p:cNvPr id="6" name="Picture 5">
            <a:extLst>
              <a:ext uri="{FF2B5EF4-FFF2-40B4-BE49-F238E27FC236}">
                <a16:creationId xmlns:a16="http://schemas.microsoft.com/office/drawing/2014/main" id="{A32A1311-0057-4313-918A-624B6FFDB77A}"/>
              </a:ext>
            </a:extLst>
          </p:cNvPr>
          <p:cNvPicPr>
            <a:picLocks noChangeAspect="1"/>
          </p:cNvPicPr>
          <p:nvPr/>
        </p:nvPicPr>
        <p:blipFill>
          <a:blip r:embed="rId4"/>
          <a:stretch>
            <a:fillRect/>
          </a:stretch>
        </p:blipFill>
        <p:spPr>
          <a:xfrm>
            <a:off x="617048" y="4222643"/>
            <a:ext cx="3445714" cy="886040"/>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2391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animEffect transition="in" filter="fade">
                                      <p:cBhvr>
                                        <p:cTn id="11" dur="1000"/>
                                        <p:tgtEl>
                                          <p:spTgt spid="20">
                                            <p:txEl>
                                              <p:pRg st="2" end="2"/>
                                            </p:txEl>
                                          </p:spTgt>
                                        </p:tgtEl>
                                      </p:cBhvr>
                                    </p:animEffect>
                                    <p:anim calcmode="lin" valueType="num">
                                      <p:cBhvr>
                                        <p:cTn id="12"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20">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fade">
                                      <p:cBhvr>
                                        <p:cTn id="16" dur="1000"/>
                                        <p:tgtEl>
                                          <p:spTgt spid="20">
                                            <p:txEl>
                                              <p:pRg st="3" end="3"/>
                                            </p:txEl>
                                          </p:spTgt>
                                        </p:tgtEl>
                                      </p:cBhvr>
                                    </p:animEffect>
                                    <p:anim calcmode="lin" valueType="num">
                                      <p:cBhvr>
                                        <p:cTn id="17"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20">
                                            <p:txEl>
                                              <p:pRg st="3" end="3"/>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0">
                                            <p:txEl>
                                              <p:pRg st="4" end="4"/>
                                            </p:txEl>
                                          </p:spTgt>
                                        </p:tgtEl>
                                        <p:attrNameLst>
                                          <p:attrName>style.visibility</p:attrName>
                                        </p:attrNameLst>
                                      </p:cBhvr>
                                      <p:to>
                                        <p:strVal val="visible"/>
                                      </p:to>
                                    </p:set>
                                    <p:animEffect transition="in" filter="fade">
                                      <p:cBhvr>
                                        <p:cTn id="21" dur="1000"/>
                                        <p:tgtEl>
                                          <p:spTgt spid="20">
                                            <p:txEl>
                                              <p:pRg st="4" end="4"/>
                                            </p:txEl>
                                          </p:spTgt>
                                        </p:tgtEl>
                                      </p:cBhvr>
                                    </p:animEffect>
                                    <p:anim calcmode="lin" valueType="num">
                                      <p:cBhvr>
                                        <p:cTn id="22"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DBF7-4426-43D0-904E-D5F488EAFA03}"/>
              </a:ext>
            </a:extLst>
          </p:cNvPr>
          <p:cNvSpPr>
            <a:spLocks noGrp="1"/>
          </p:cNvSpPr>
          <p:nvPr>
            <p:ph type="title"/>
          </p:nvPr>
        </p:nvSpPr>
        <p:spPr>
          <a:xfrm>
            <a:off x="4685630" y="1030288"/>
            <a:ext cx="6131596" cy="1035579"/>
          </a:xfrm>
        </p:spPr>
        <p:txBody>
          <a:bodyPr>
            <a:normAutofit/>
          </a:bodyPr>
          <a:lstStyle/>
          <a:p>
            <a:r>
              <a:rPr lang="en-US" dirty="0">
                <a:latin typeface="Arial" panose="020B0604020202020204" pitchFamily="34" charset="0"/>
                <a:cs typeface="Arial" panose="020B0604020202020204" pitchFamily="34" charset="0"/>
              </a:rPr>
              <a:t>Post 22 Baseball</a:t>
            </a:r>
          </a:p>
        </p:txBody>
      </p:sp>
      <p:pic>
        <p:nvPicPr>
          <p:cNvPr id="6" name="Picture 5">
            <a:extLst>
              <a:ext uri="{FF2B5EF4-FFF2-40B4-BE49-F238E27FC236}">
                <a16:creationId xmlns:a16="http://schemas.microsoft.com/office/drawing/2014/main" id="{B5406069-8B2C-4B07-B4D4-3310A6462475}"/>
              </a:ext>
            </a:extLst>
          </p:cNvPr>
          <p:cNvPicPr>
            <a:picLocks noChangeAspect="1"/>
          </p:cNvPicPr>
          <p:nvPr/>
        </p:nvPicPr>
        <p:blipFill>
          <a:blip r:embed="rId3"/>
          <a:stretch>
            <a:fillRect/>
          </a:stretch>
        </p:blipFill>
        <p:spPr>
          <a:xfrm>
            <a:off x="1087530" y="1389104"/>
            <a:ext cx="2314574" cy="2314574"/>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0" name="Content Placeholder 2">
            <a:extLst>
              <a:ext uri="{FF2B5EF4-FFF2-40B4-BE49-F238E27FC236}">
                <a16:creationId xmlns:a16="http://schemas.microsoft.com/office/drawing/2014/main" id="{E5D4EE54-69EA-44C3-BB6C-FB02D2D62484}"/>
              </a:ext>
            </a:extLst>
          </p:cNvPr>
          <p:cNvSpPr>
            <a:spLocks noGrp="1"/>
          </p:cNvSpPr>
          <p:nvPr>
            <p:ph idx="1"/>
          </p:nvPr>
        </p:nvSpPr>
        <p:spPr>
          <a:xfrm>
            <a:off x="4685630" y="2142067"/>
            <a:ext cx="7201570" cy="3853619"/>
          </a:xfrm>
        </p:spPr>
        <p:txBody>
          <a:bodyPr>
            <a:normAutofit/>
          </a:bodyPr>
          <a:lstStyle/>
          <a:p>
            <a:pPr marL="0" indent="0">
              <a:buNone/>
            </a:pPr>
            <a:r>
              <a:rPr lang="en-US" sz="2000" dirty="0">
                <a:latin typeface="Arial" panose="020B0604020202020204" pitchFamily="34" charset="0"/>
                <a:cs typeface="Arial" panose="020B0604020202020204" pitchFamily="34" charset="0"/>
              </a:rPr>
              <a:t>Significance </a:t>
            </a:r>
            <a:r>
              <a:rPr lang="en-US" sz="2000" u="sng" dirty="0">
                <a:latin typeface="Arial" panose="020B0604020202020204" pitchFamily="34" charset="0"/>
                <a:cs typeface="Arial" panose="020B0604020202020204" pitchFamily="34" charset="0"/>
              </a:rPr>
              <a:t>for</a:t>
            </a:r>
            <a:r>
              <a:rPr lang="en-US" sz="2000" dirty="0">
                <a:latin typeface="Arial" panose="020B0604020202020204" pitchFamily="34" charset="0"/>
                <a:cs typeface="Arial" panose="020B0604020202020204" pitchFamily="34" charset="0"/>
              </a:rPr>
              <a:t> Post 22</a:t>
            </a:r>
          </a:p>
          <a:p>
            <a:pPr lvl="1"/>
            <a:r>
              <a:rPr lang="en-US" sz="2000" dirty="0">
                <a:latin typeface="Arial" panose="020B0604020202020204" pitchFamily="34" charset="0"/>
                <a:cs typeface="Arial" panose="020B0604020202020204" pitchFamily="34" charset="0"/>
              </a:rPr>
              <a:t>This obvious rich and successful history has a profound effect on The American Legion Post 22.</a:t>
            </a:r>
          </a:p>
          <a:p>
            <a:pPr lvl="2"/>
            <a:r>
              <a:rPr lang="en-US" sz="2000" dirty="0">
                <a:latin typeface="Arial" panose="020B0604020202020204" pitchFamily="34" charset="0"/>
                <a:cs typeface="Arial" panose="020B0604020202020204" pitchFamily="34" charset="0"/>
              </a:rPr>
              <a:t>Your efforts have helped put our Post on the map.</a:t>
            </a:r>
          </a:p>
          <a:p>
            <a:pPr lvl="2"/>
            <a:r>
              <a:rPr lang="en-US" sz="2000" dirty="0">
                <a:latin typeface="Arial" panose="020B0604020202020204" pitchFamily="34" charset="0"/>
                <a:cs typeface="Arial" panose="020B0604020202020204" pitchFamily="34" charset="0"/>
              </a:rPr>
              <a:t>Full circle:  We support and sponsor you, and your hard work, dedication and notoriety helps us.</a:t>
            </a:r>
          </a:p>
          <a:p>
            <a:pPr lvl="2"/>
            <a:r>
              <a:rPr lang="en-US" sz="2000" dirty="0">
                <a:latin typeface="Arial" panose="020B0604020202020204" pitchFamily="34" charset="0"/>
                <a:cs typeface="Arial" panose="020B0604020202020204" pitchFamily="34" charset="0"/>
              </a:rPr>
              <a:t>Thank You and good luck on another incredible season of American Legion Baseball.</a:t>
            </a:r>
          </a:p>
        </p:txBody>
      </p:sp>
      <p:pic>
        <p:nvPicPr>
          <p:cNvPr id="3" name="Picture 2">
            <a:extLst>
              <a:ext uri="{FF2B5EF4-FFF2-40B4-BE49-F238E27FC236}">
                <a16:creationId xmlns:a16="http://schemas.microsoft.com/office/drawing/2014/main" id="{07AF4E26-B485-47B0-AE3E-059937653292}"/>
              </a:ext>
            </a:extLst>
          </p:cNvPr>
          <p:cNvPicPr>
            <a:picLocks noChangeAspect="1"/>
          </p:cNvPicPr>
          <p:nvPr/>
        </p:nvPicPr>
        <p:blipFill>
          <a:blip r:embed="rId4"/>
          <a:stretch>
            <a:fillRect/>
          </a:stretch>
        </p:blipFill>
        <p:spPr>
          <a:xfrm>
            <a:off x="987438" y="4941671"/>
            <a:ext cx="3445714" cy="886040"/>
          </a:xfrm>
          <a:prstGeom prst="roundRect">
            <a:avLst>
              <a:gd name="adj" fmla="val 7306"/>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5529365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anim calcmode="lin" valueType="num">
                                      <p:cBhvr additive="base">
                                        <p:cTn id="1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 calcmode="lin" valueType="num">
                                      <p:cBhvr>
                                        <p:cTn id="17" dur="1000" fill="hold"/>
                                        <p:tgtEl>
                                          <p:spTgt spid="20">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20">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20">
                                            <p:txEl>
                                              <p:pRg st="3" end="3"/>
                                            </p:txEl>
                                          </p:spTgt>
                                        </p:tgtEl>
                                        <p:attrNameLst>
                                          <p:attrName>style.rotation</p:attrName>
                                        </p:attrNameLst>
                                      </p:cBhvr>
                                      <p:tavLst>
                                        <p:tav tm="0">
                                          <p:val>
                                            <p:fltVal val="90"/>
                                          </p:val>
                                        </p:tav>
                                        <p:tav tm="100000">
                                          <p:val>
                                            <p:fltVal val="0"/>
                                          </p:val>
                                        </p:tav>
                                      </p:tavLst>
                                    </p:anim>
                                    <p:animEffect transition="in" filter="fade">
                                      <p:cBhvr>
                                        <p:cTn id="20" dur="1000"/>
                                        <p:tgtEl>
                                          <p:spTgt spid="2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anim calcmode="lin" valueType="num">
                                      <p:cBhvr additive="base">
                                        <p:cTn id="25"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
  <TotalTime>684</TotalTime>
  <Words>697</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Celestial</vt:lpstr>
      <vt:lpstr>The American Legion Post 22 </vt:lpstr>
      <vt:lpstr>History of the American legion</vt:lpstr>
      <vt:lpstr>History of Post 22</vt:lpstr>
      <vt:lpstr>Post 22 as an organization</vt:lpstr>
      <vt:lpstr>Post 22 Organizations</vt:lpstr>
      <vt:lpstr>What does the Legion Stand for?</vt:lpstr>
      <vt:lpstr>Americanism: Youth Programs</vt:lpstr>
      <vt:lpstr>Post 22 Baseball</vt:lpstr>
      <vt:lpstr>Post 22 Baseball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Legion Post 22 </dc:title>
  <dc:creator>Doug Harris</dc:creator>
  <cp:lastModifiedBy>Doug Harris</cp:lastModifiedBy>
  <cp:revision>19</cp:revision>
  <dcterms:created xsi:type="dcterms:W3CDTF">2019-04-26T15:28:29Z</dcterms:created>
  <dcterms:modified xsi:type="dcterms:W3CDTF">2019-04-27T02:58:01Z</dcterms:modified>
</cp:coreProperties>
</file>